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80" autoAdjust="0"/>
    <p:restoredTop sz="94660"/>
  </p:normalViewPr>
  <p:slideViewPr>
    <p:cSldViewPr snapToGrid="0" snapToObjects="1">
      <p:cViewPr varScale="1">
        <p:scale>
          <a:sx n="28" d="100"/>
          <a:sy n="28" d="100"/>
        </p:scale>
        <p:origin x="150" y="9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CFB96-E6EA-4E7E-B751-76C4A97C3D94}" type="datetimeFigureOut">
              <a:rPr lang="ko-KR" altLang="en-US" smtClean="0"/>
              <a:t>2026-10-08 Thu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D197EB-65B5-4961-9696-BBE1A1C87E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985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373D45B2-3307-AEFA-E0AC-F4B784A23E3F}"/>
              </a:ext>
            </a:extLst>
          </p:cNvPr>
          <p:cNvSpPr/>
          <p:nvPr userDrawn="1"/>
        </p:nvSpPr>
        <p:spPr>
          <a:xfrm>
            <a:off x="906460" y="8839488"/>
            <a:ext cx="28462862" cy="3988426"/>
          </a:xfrm>
          <a:prstGeom prst="roundRect">
            <a:avLst>
              <a:gd name="adj" fmla="val 13709"/>
            </a:avLst>
          </a:prstGeom>
          <a:solidFill>
            <a:srgbClr val="FFFFFF"/>
          </a:solidFill>
          <a:ln w="28776">
            <a:solidFill>
              <a:srgbClr val="E1EC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595E75-552A-E1D1-64E7-F991309DAD7B}"/>
              </a:ext>
            </a:extLst>
          </p:cNvPr>
          <p:cNvSpPr txBox="1"/>
          <p:nvPr/>
        </p:nvSpPr>
        <p:spPr>
          <a:xfrm>
            <a:off x="1722904" y="9025428"/>
            <a:ext cx="26829975" cy="1725929"/>
          </a:xfrm>
          <a:prstGeom prst="rect">
            <a:avLst/>
          </a:prstGeom>
          <a:noFill/>
        </p:spPr>
        <p:txBody>
          <a:bodyPr wrap="none" lIns="77696" tIns="77696" rIns="77696" bIns="77696" anchor="ctr">
            <a:spAutoFit/>
          </a:bodyPr>
          <a:lstStyle/>
          <a:p>
            <a:pPr algn="ctr"/>
            <a:r>
              <a:rPr sz="10196" b="1" i="0" dirty="0">
                <a:solidFill>
                  <a:srgbClr val="062B61"/>
                </a:solidFill>
                <a:latin typeface="Aptos Display"/>
              </a:rPr>
              <a:t>Poster Title Goes 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198CE3-67C0-94D0-29EE-1F782DE66695}"/>
              </a:ext>
            </a:extLst>
          </p:cNvPr>
          <p:cNvSpPr txBox="1"/>
          <p:nvPr/>
        </p:nvSpPr>
        <p:spPr>
          <a:xfrm>
            <a:off x="1523799" y="10727232"/>
            <a:ext cx="27228185" cy="906474"/>
          </a:xfrm>
          <a:prstGeom prst="rect">
            <a:avLst/>
          </a:prstGeom>
          <a:noFill/>
        </p:spPr>
        <p:txBody>
          <a:bodyPr wrap="none" lIns="77696" tIns="77696" rIns="77696" bIns="77696" anchor="ctr">
            <a:spAutoFit/>
          </a:bodyPr>
          <a:lstStyle/>
          <a:p>
            <a:pPr algn="ctr"/>
            <a:r>
              <a:rPr sz="4871" b="1" i="0" dirty="0">
                <a:solidFill>
                  <a:srgbClr val="0A3A78"/>
                </a:solidFill>
                <a:latin typeface="Aptos"/>
              </a:rPr>
              <a:t>Author One¹, Author Two², Author Three³, Author Four⁴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E723ED-5150-5CA8-E4DD-178BD639747D}"/>
              </a:ext>
            </a:extLst>
          </p:cNvPr>
          <p:cNvSpPr txBox="1"/>
          <p:nvPr/>
        </p:nvSpPr>
        <p:spPr>
          <a:xfrm>
            <a:off x="1942415" y="11934423"/>
            <a:ext cx="26390952" cy="569775"/>
          </a:xfrm>
          <a:prstGeom prst="rect">
            <a:avLst/>
          </a:prstGeom>
          <a:noFill/>
        </p:spPr>
        <p:txBody>
          <a:bodyPr wrap="none" lIns="77696" tIns="77696" rIns="77696" bIns="77696" anchor="t">
            <a:spAutoFit/>
          </a:bodyPr>
          <a:lstStyle/>
          <a:p>
            <a:pPr algn="ctr"/>
            <a:r>
              <a:rPr sz="2662" b="0" i="0" dirty="0">
                <a:solidFill>
                  <a:srgbClr val="63708A"/>
                </a:solidFill>
                <a:latin typeface="Aptos"/>
              </a:rPr>
              <a:t>¹ Affiliation One, Country   |   ² Affiliation Two, Country   |   ³ Affiliation Three, Country   |   ⁴ Affiliation Four, Country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54E562E-7F0D-BAA3-0479-F31F6D6FFC2C}"/>
              </a:ext>
            </a:extLst>
          </p:cNvPr>
          <p:cNvGrpSpPr/>
          <p:nvPr/>
        </p:nvGrpSpPr>
        <p:grpSpPr>
          <a:xfrm>
            <a:off x="906459" y="13719473"/>
            <a:ext cx="9116404" cy="6988771"/>
            <a:chOff x="906459" y="13963313"/>
            <a:chExt cx="9116404" cy="6988771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3778796A-F209-65FF-BA29-DFACB833A758}"/>
                </a:ext>
              </a:extLst>
            </p:cNvPr>
            <p:cNvGrpSpPr/>
            <p:nvPr/>
          </p:nvGrpSpPr>
          <p:grpSpPr>
            <a:xfrm>
              <a:off x="906459" y="13972892"/>
              <a:ext cx="9116404" cy="6979192"/>
              <a:chOff x="906459" y="13972892"/>
              <a:chExt cx="9116404" cy="6979192"/>
            </a:xfrm>
          </p:grpSpPr>
          <p:pic>
            <p:nvPicPr>
              <p:cNvPr id="13" name="Picture 35" descr="header_navy.png">
                <a:extLst>
                  <a:ext uri="{FF2B5EF4-FFF2-40B4-BE49-F238E27FC236}">
                    <a16:creationId xmlns:a16="http://schemas.microsoft.com/office/drawing/2014/main" id="{349DDE21-251D-8A7F-50E0-E1C474AB52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6460" y="1397289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158" name="Section 2 body">
                <a:extLst>
                  <a:ext uri="{FF2B5EF4-FFF2-40B4-BE49-F238E27FC236}">
                    <a16:creationId xmlns:a16="http://schemas.microsoft.com/office/drawing/2014/main" id="{84BBA134-A8F2-4B07-98AF-BBB078013315}"/>
                  </a:ext>
                </a:extLst>
              </p:cNvPr>
              <p:cNvSpPr/>
              <p:nvPr/>
            </p:nvSpPr>
            <p:spPr>
              <a:xfrm>
                <a:off x="906459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CC9E500-FA4F-733F-18E9-4557742A7082}"/>
                </a:ext>
              </a:extLst>
            </p:cNvPr>
            <p:cNvSpPr txBox="1"/>
            <p:nvPr/>
          </p:nvSpPr>
          <p:spPr>
            <a:xfrm>
              <a:off x="1320842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sz="4305" b="1" i="0" dirty="0">
                  <a:solidFill>
                    <a:srgbClr val="FFFFFF"/>
                  </a:solidFill>
                  <a:latin typeface="Aptos"/>
                </a:rPr>
                <a:t>Abstract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A291FE0-3DBB-0D5C-E436-CE924E44B738}"/>
              </a:ext>
            </a:extLst>
          </p:cNvPr>
          <p:cNvGrpSpPr/>
          <p:nvPr/>
        </p:nvGrpSpPr>
        <p:grpSpPr>
          <a:xfrm>
            <a:off x="894066" y="21581106"/>
            <a:ext cx="9128796" cy="6988771"/>
            <a:chOff x="10567011" y="13963313"/>
            <a:chExt cx="9128796" cy="6988771"/>
          </a:xfrm>
        </p:grpSpPr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FD3C436C-8139-1E0D-6936-D17AB49AA150}"/>
                </a:ext>
              </a:extLst>
            </p:cNvPr>
            <p:cNvGrpSpPr/>
            <p:nvPr/>
          </p:nvGrpSpPr>
          <p:grpSpPr>
            <a:xfrm>
              <a:off x="10567011" y="13972892"/>
              <a:ext cx="9128796" cy="6979192"/>
              <a:chOff x="10567011" y="13972892"/>
              <a:chExt cx="9128796" cy="6979192"/>
            </a:xfrm>
          </p:grpSpPr>
          <p:pic>
            <p:nvPicPr>
              <p:cNvPr id="19" name="Picture 57" descr="header_teal.png">
                <a:extLst>
                  <a:ext uri="{FF2B5EF4-FFF2-40B4-BE49-F238E27FC236}">
                    <a16:creationId xmlns:a16="http://schemas.microsoft.com/office/drawing/2014/main" id="{4661E83D-1238-E164-99C3-1A349B5A31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79404" y="1397289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22" name="Section 2 body">
                <a:extLst>
                  <a:ext uri="{FF2B5EF4-FFF2-40B4-BE49-F238E27FC236}">
                    <a16:creationId xmlns:a16="http://schemas.microsoft.com/office/drawing/2014/main" id="{95ECE56C-7128-11A8-B1CD-1A6B3CD54C15}"/>
                  </a:ext>
                </a:extLst>
              </p:cNvPr>
              <p:cNvSpPr/>
              <p:nvPr/>
            </p:nvSpPr>
            <p:spPr>
              <a:xfrm>
                <a:off x="10567011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A4B6894-3AA3-5EF7-AB26-51324C1671A0}"/>
                </a:ext>
              </a:extLst>
            </p:cNvPr>
            <p:cNvSpPr txBox="1"/>
            <p:nvPr/>
          </p:nvSpPr>
          <p:spPr>
            <a:xfrm>
              <a:off x="10929322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1. </a:t>
              </a:r>
              <a:r>
                <a:rPr lang="en-US" sz="4305" b="1" dirty="0">
                  <a:solidFill>
                    <a:srgbClr val="FFFFFF"/>
                  </a:solidFill>
                  <a:latin typeface="Aptos"/>
                </a:rPr>
                <a:t>Introduction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83CB6084-1B7A-53C0-5475-49480C3EB492}"/>
              </a:ext>
            </a:extLst>
          </p:cNvPr>
          <p:cNvGrpSpPr/>
          <p:nvPr/>
        </p:nvGrpSpPr>
        <p:grpSpPr>
          <a:xfrm>
            <a:off x="20264742" y="21607839"/>
            <a:ext cx="9116403" cy="6988771"/>
            <a:chOff x="20252350" y="13963313"/>
            <a:chExt cx="9116403" cy="6988771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64BA804A-B46D-963C-3136-29CCAB6385CF}"/>
                </a:ext>
              </a:extLst>
            </p:cNvPr>
            <p:cNvGrpSpPr/>
            <p:nvPr/>
          </p:nvGrpSpPr>
          <p:grpSpPr>
            <a:xfrm>
              <a:off x="20252350" y="13963313"/>
              <a:ext cx="9116403" cy="6988771"/>
              <a:chOff x="20252350" y="13963313"/>
              <a:chExt cx="9116403" cy="6988771"/>
            </a:xfrm>
          </p:grpSpPr>
          <p:pic>
            <p:nvPicPr>
              <p:cNvPr id="15" name="Picture 39" descr="header_blue.png">
                <a:extLst>
                  <a:ext uri="{FF2B5EF4-FFF2-40B4-BE49-F238E27FC236}">
                    <a16:creationId xmlns:a16="http://schemas.microsoft.com/office/drawing/2014/main" id="{8C4B053C-B336-E1C5-2865-6B8E220244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52350" y="13963313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25" name="Section 2 body">
                <a:extLst>
                  <a:ext uri="{FF2B5EF4-FFF2-40B4-BE49-F238E27FC236}">
                    <a16:creationId xmlns:a16="http://schemas.microsoft.com/office/drawing/2014/main" id="{52D67012-CAB3-D0F8-59FC-51CBD97D6D5B}"/>
                  </a:ext>
                </a:extLst>
              </p:cNvPr>
              <p:cNvSpPr/>
              <p:nvPr/>
            </p:nvSpPr>
            <p:spPr>
              <a:xfrm>
                <a:off x="20252350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95D0C1-765F-4112-A19B-A50F4623C0FE}"/>
                </a:ext>
              </a:extLst>
            </p:cNvPr>
            <p:cNvSpPr txBox="1"/>
            <p:nvPr/>
          </p:nvSpPr>
          <p:spPr>
            <a:xfrm>
              <a:off x="20602266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7. Conclusion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976CFD28-C90C-17E4-CA5F-A5B019C25F23}"/>
              </a:ext>
            </a:extLst>
          </p:cNvPr>
          <p:cNvGrpSpPr/>
          <p:nvPr/>
        </p:nvGrpSpPr>
        <p:grpSpPr>
          <a:xfrm>
            <a:off x="894065" y="29442739"/>
            <a:ext cx="9116403" cy="6988772"/>
            <a:chOff x="30275213" y="13963312"/>
            <a:chExt cx="9116403" cy="6988772"/>
          </a:xfrm>
        </p:grpSpPr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39BE98A8-14ED-A8D2-4133-24A5D5FF149C}"/>
                </a:ext>
              </a:extLst>
            </p:cNvPr>
            <p:cNvGrpSpPr/>
            <p:nvPr/>
          </p:nvGrpSpPr>
          <p:grpSpPr>
            <a:xfrm>
              <a:off x="30275213" y="13963312"/>
              <a:ext cx="9116403" cy="6988772"/>
              <a:chOff x="30275213" y="13963312"/>
              <a:chExt cx="9116403" cy="6988772"/>
            </a:xfrm>
          </p:grpSpPr>
          <p:pic>
            <p:nvPicPr>
              <p:cNvPr id="17" name="Picture 48" descr="header_green.png">
                <a:extLst>
                  <a:ext uri="{FF2B5EF4-FFF2-40B4-BE49-F238E27FC236}">
                    <a16:creationId xmlns:a16="http://schemas.microsoft.com/office/drawing/2014/main" id="{5CC9C75B-DAE0-BD50-9361-9157F61BB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275213" y="1396331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26" name="Section 2 body">
                <a:extLst>
                  <a:ext uri="{FF2B5EF4-FFF2-40B4-BE49-F238E27FC236}">
                    <a16:creationId xmlns:a16="http://schemas.microsoft.com/office/drawing/2014/main" id="{422DE49A-ADB3-BFB9-180D-1F8F809219E1}"/>
                  </a:ext>
                </a:extLst>
              </p:cNvPr>
              <p:cNvSpPr/>
              <p:nvPr/>
            </p:nvSpPr>
            <p:spPr>
              <a:xfrm>
                <a:off x="30275213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4C579F2-09BE-8294-F270-7335879F62D6}"/>
                </a:ext>
              </a:extLst>
            </p:cNvPr>
            <p:cNvSpPr txBox="1"/>
            <p:nvPr/>
          </p:nvSpPr>
          <p:spPr>
            <a:xfrm>
              <a:off x="30569410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2. Research Background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F8A86933-2C6F-5087-686E-84B2AA00CCC4}"/>
              </a:ext>
            </a:extLst>
          </p:cNvPr>
          <p:cNvGrpSpPr/>
          <p:nvPr/>
        </p:nvGrpSpPr>
        <p:grpSpPr>
          <a:xfrm>
            <a:off x="10573208" y="13729052"/>
            <a:ext cx="9128796" cy="14167973"/>
            <a:chOff x="10567011" y="13963313"/>
            <a:chExt cx="9128796" cy="14167973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8EFE16C9-45D4-FF71-0AC2-4127A7B17097}"/>
                </a:ext>
              </a:extLst>
            </p:cNvPr>
            <p:cNvGrpSpPr/>
            <p:nvPr/>
          </p:nvGrpSpPr>
          <p:grpSpPr>
            <a:xfrm>
              <a:off x="10567011" y="13972892"/>
              <a:ext cx="9128796" cy="14158394"/>
              <a:chOff x="10567011" y="13972892"/>
              <a:chExt cx="9128796" cy="14158394"/>
            </a:xfrm>
          </p:grpSpPr>
          <p:pic>
            <p:nvPicPr>
              <p:cNvPr id="40" name="Picture 57" descr="header_teal.png">
                <a:extLst>
                  <a:ext uri="{FF2B5EF4-FFF2-40B4-BE49-F238E27FC236}">
                    <a16:creationId xmlns:a16="http://schemas.microsoft.com/office/drawing/2014/main" id="{AB7EB35E-434C-5D77-FB27-A1D735CF8F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79404" y="1397289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41" name="Section 2 body">
                <a:extLst>
                  <a:ext uri="{FF2B5EF4-FFF2-40B4-BE49-F238E27FC236}">
                    <a16:creationId xmlns:a16="http://schemas.microsoft.com/office/drawing/2014/main" id="{1C9B6B14-DFA0-4110-7F9F-D98D804EEEE8}"/>
                  </a:ext>
                </a:extLst>
              </p:cNvPr>
              <p:cNvSpPr/>
              <p:nvPr/>
            </p:nvSpPr>
            <p:spPr>
              <a:xfrm>
                <a:off x="10567011" y="14729083"/>
                <a:ext cx="9116403" cy="13402203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6F181E-D9AE-A100-F7B5-5755980358E1}"/>
                </a:ext>
              </a:extLst>
            </p:cNvPr>
            <p:cNvSpPr txBox="1"/>
            <p:nvPr/>
          </p:nvSpPr>
          <p:spPr>
            <a:xfrm>
              <a:off x="10929322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3. Methods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FF6DA8C1-B189-57E5-08B5-CB54A75E6B3F}"/>
              </a:ext>
            </a:extLst>
          </p:cNvPr>
          <p:cNvGrpSpPr/>
          <p:nvPr/>
        </p:nvGrpSpPr>
        <p:grpSpPr>
          <a:xfrm>
            <a:off x="10573207" y="28189560"/>
            <a:ext cx="9116404" cy="8241951"/>
            <a:chOff x="906459" y="13963313"/>
            <a:chExt cx="9116404" cy="6988771"/>
          </a:xfrm>
        </p:grpSpPr>
        <p:grpSp>
          <p:nvGrpSpPr>
            <p:cNvPr id="43" name="그룹 42">
              <a:extLst>
                <a:ext uri="{FF2B5EF4-FFF2-40B4-BE49-F238E27FC236}">
                  <a16:creationId xmlns:a16="http://schemas.microsoft.com/office/drawing/2014/main" id="{B7936009-51E5-B9A2-9E1A-9A417FD3BD6E}"/>
                </a:ext>
              </a:extLst>
            </p:cNvPr>
            <p:cNvGrpSpPr/>
            <p:nvPr/>
          </p:nvGrpSpPr>
          <p:grpSpPr>
            <a:xfrm>
              <a:off x="906459" y="13972892"/>
              <a:ext cx="9116404" cy="6979192"/>
              <a:chOff x="906459" y="13972892"/>
              <a:chExt cx="9116404" cy="6979192"/>
            </a:xfrm>
          </p:grpSpPr>
          <p:pic>
            <p:nvPicPr>
              <p:cNvPr id="45" name="Picture 35" descr="header_navy.png">
                <a:extLst>
                  <a:ext uri="{FF2B5EF4-FFF2-40B4-BE49-F238E27FC236}">
                    <a16:creationId xmlns:a16="http://schemas.microsoft.com/office/drawing/2014/main" id="{9F3F529E-C726-AF27-6212-B63B21981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6460" y="1397289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46" name="Section 2 body">
                <a:extLst>
                  <a:ext uri="{FF2B5EF4-FFF2-40B4-BE49-F238E27FC236}">
                    <a16:creationId xmlns:a16="http://schemas.microsoft.com/office/drawing/2014/main" id="{81B347BD-EA1A-EE15-20AE-2023CFA8B6E3}"/>
                  </a:ext>
                </a:extLst>
              </p:cNvPr>
              <p:cNvSpPr/>
              <p:nvPr/>
            </p:nvSpPr>
            <p:spPr>
              <a:xfrm>
                <a:off x="906459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D9B08C3-1DE1-E61B-A3FD-CA4382D3853B}"/>
                </a:ext>
              </a:extLst>
            </p:cNvPr>
            <p:cNvSpPr txBox="1"/>
            <p:nvPr/>
          </p:nvSpPr>
          <p:spPr>
            <a:xfrm>
              <a:off x="1320842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5. Results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E6B4AF3E-2E35-3E07-E41E-B0171976125F}"/>
              </a:ext>
            </a:extLst>
          </p:cNvPr>
          <p:cNvGrpSpPr/>
          <p:nvPr/>
        </p:nvGrpSpPr>
        <p:grpSpPr>
          <a:xfrm>
            <a:off x="20264742" y="13738631"/>
            <a:ext cx="9116403" cy="6988772"/>
            <a:chOff x="30275213" y="13963312"/>
            <a:chExt cx="9116403" cy="6988772"/>
          </a:xfrm>
        </p:grpSpPr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D99A82D1-00A1-772E-0EB7-F3EA83F39B31}"/>
                </a:ext>
              </a:extLst>
            </p:cNvPr>
            <p:cNvGrpSpPr/>
            <p:nvPr/>
          </p:nvGrpSpPr>
          <p:grpSpPr>
            <a:xfrm>
              <a:off x="30275213" y="13963312"/>
              <a:ext cx="9116403" cy="6988772"/>
              <a:chOff x="30275213" y="13963312"/>
              <a:chExt cx="9116403" cy="6988772"/>
            </a:xfrm>
          </p:grpSpPr>
          <p:pic>
            <p:nvPicPr>
              <p:cNvPr id="50" name="Picture 48" descr="header_green.png">
                <a:extLst>
                  <a:ext uri="{FF2B5EF4-FFF2-40B4-BE49-F238E27FC236}">
                    <a16:creationId xmlns:a16="http://schemas.microsoft.com/office/drawing/2014/main" id="{EA34F5A3-0833-4D4E-C6AF-B4885A3F20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275213" y="1396331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51" name="Section 2 body">
                <a:extLst>
                  <a:ext uri="{FF2B5EF4-FFF2-40B4-BE49-F238E27FC236}">
                    <a16:creationId xmlns:a16="http://schemas.microsoft.com/office/drawing/2014/main" id="{154AE0F5-4F5B-1E1F-BB05-06EE9BACB006}"/>
                  </a:ext>
                </a:extLst>
              </p:cNvPr>
              <p:cNvSpPr/>
              <p:nvPr/>
            </p:nvSpPr>
            <p:spPr>
              <a:xfrm>
                <a:off x="30275213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53DD182-42E2-1B5F-0198-85B564796F37}"/>
                </a:ext>
              </a:extLst>
            </p:cNvPr>
            <p:cNvSpPr txBox="1"/>
            <p:nvPr/>
          </p:nvSpPr>
          <p:spPr>
            <a:xfrm>
              <a:off x="30569410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6. Discussion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FC86F9D1-C758-29C8-1EED-3DFB37585840}"/>
              </a:ext>
            </a:extLst>
          </p:cNvPr>
          <p:cNvGrpSpPr/>
          <p:nvPr/>
        </p:nvGrpSpPr>
        <p:grpSpPr>
          <a:xfrm>
            <a:off x="20264741" y="29362381"/>
            <a:ext cx="9116404" cy="6988771"/>
            <a:chOff x="906459" y="13963313"/>
            <a:chExt cx="9116404" cy="6988771"/>
          </a:xfrm>
        </p:grpSpPr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802EA427-0888-3E80-F165-E17A9A580109}"/>
                </a:ext>
              </a:extLst>
            </p:cNvPr>
            <p:cNvGrpSpPr/>
            <p:nvPr/>
          </p:nvGrpSpPr>
          <p:grpSpPr>
            <a:xfrm>
              <a:off x="906459" y="13972892"/>
              <a:ext cx="9116404" cy="6979192"/>
              <a:chOff x="906459" y="13972892"/>
              <a:chExt cx="9116404" cy="6979192"/>
            </a:xfrm>
          </p:grpSpPr>
          <p:pic>
            <p:nvPicPr>
              <p:cNvPr id="55" name="Picture 35" descr="header_navy.png">
                <a:extLst>
                  <a:ext uri="{FF2B5EF4-FFF2-40B4-BE49-F238E27FC236}">
                    <a16:creationId xmlns:a16="http://schemas.microsoft.com/office/drawing/2014/main" id="{61A6564E-7D38-F09B-28A5-50C72123E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6460" y="13972892"/>
                <a:ext cx="9116403" cy="1113651"/>
              </a:xfrm>
              <a:prstGeom prst="roundRect">
                <a:avLst/>
              </a:prstGeom>
            </p:spPr>
          </p:pic>
          <p:sp>
            <p:nvSpPr>
              <p:cNvPr id="56" name="Section 2 body">
                <a:extLst>
                  <a:ext uri="{FF2B5EF4-FFF2-40B4-BE49-F238E27FC236}">
                    <a16:creationId xmlns:a16="http://schemas.microsoft.com/office/drawing/2014/main" id="{9375C17C-0C6D-D8BF-2EA0-9917F7C74600}"/>
                  </a:ext>
                </a:extLst>
              </p:cNvPr>
              <p:cNvSpPr/>
              <p:nvPr/>
            </p:nvSpPr>
            <p:spPr>
              <a:xfrm>
                <a:off x="906459" y="14729084"/>
                <a:ext cx="9116403" cy="6223000"/>
              </a:xfrm>
              <a:prstGeom prst="roundRect">
                <a:avLst>
                  <a:gd name="adj" fmla="val 5291"/>
                </a:avLst>
              </a:prstGeom>
              <a:solidFill>
                <a:srgbClr val="FFFFFF"/>
              </a:solidFill>
              <a:ln w="15240" cap="flat" cmpd="sng" algn="ctr">
                <a:solidFill>
                  <a:srgbClr val="C9DFE8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Overflow="clip" horzOverflow="clip" rtlCol="0" anchor="t"/>
              <a:lstStyle/>
              <a:p>
                <a:pPr algn="l"/>
                <a:endParaRPr lang="ko-KR" altLang="en-US"/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1C11E47-BE95-6742-9CEC-D32C0D5855E0}"/>
                </a:ext>
              </a:extLst>
            </p:cNvPr>
            <p:cNvSpPr txBox="1"/>
            <p:nvPr/>
          </p:nvSpPr>
          <p:spPr>
            <a:xfrm>
              <a:off x="1320842" y="13963313"/>
              <a:ext cx="8528008" cy="819399"/>
            </a:xfrm>
            <a:prstGeom prst="rect">
              <a:avLst/>
            </a:prstGeom>
            <a:noFill/>
          </p:spPr>
          <p:txBody>
            <a:bodyPr wrap="square" lIns="77696" tIns="77696" rIns="77696" bIns="77696" anchor="ctr">
              <a:spAutoFit/>
            </a:bodyPr>
            <a:lstStyle/>
            <a:p>
              <a:pPr algn="l"/>
              <a:r>
                <a:rPr lang="en-US" sz="4305" b="1" i="0" dirty="0">
                  <a:solidFill>
                    <a:srgbClr val="FFFFFF"/>
                  </a:solidFill>
                  <a:latin typeface="Aptos"/>
                </a:rPr>
                <a:t>References</a:t>
              </a:r>
              <a:endParaRPr sz="4305" b="1" i="0" dirty="0">
                <a:solidFill>
                  <a:srgbClr val="FFFFFF"/>
                </a:solidFill>
                <a:latin typeface="Aptos"/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E5D856F-A6DD-93F2-3F2F-05E9B44EE5ED}"/>
              </a:ext>
            </a:extLst>
          </p:cNvPr>
          <p:cNvSpPr txBox="1"/>
          <p:nvPr/>
        </p:nvSpPr>
        <p:spPr>
          <a:xfrm>
            <a:off x="1254653" y="14838593"/>
            <a:ext cx="8461617" cy="2126680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700" b="0" i="0" dirty="0">
                <a:solidFill>
                  <a:srgbClr val="1E2B45"/>
                </a:solidFill>
                <a:latin typeface="Aptos"/>
              </a:rPr>
              <a:t>• 2–3 key sentences summarizing your</a:t>
            </a:r>
            <a:r>
              <a:rPr lang="en-US" sz="2700" b="0" i="0" dirty="0">
                <a:solidFill>
                  <a:srgbClr val="1E2B45"/>
                </a:solidFill>
                <a:latin typeface="Aptos"/>
              </a:rPr>
              <a:t> </a:t>
            </a:r>
            <a:r>
              <a:rPr sz="2700" b="0" i="0" dirty="0">
                <a:solidFill>
                  <a:srgbClr val="1E2B45"/>
                </a:solidFill>
                <a:latin typeface="Aptos"/>
              </a:rPr>
              <a:t>research,</a:t>
            </a:r>
            <a:r>
              <a:rPr lang="en-US" sz="2700" b="0" i="0" dirty="0">
                <a:solidFill>
                  <a:srgbClr val="1E2B45"/>
                </a:solidFill>
                <a:latin typeface="Aptos"/>
              </a:rPr>
              <a:t> o</a:t>
            </a:r>
            <a:r>
              <a:rPr sz="2700" b="0" i="0" dirty="0">
                <a:solidFill>
                  <a:srgbClr val="1E2B45"/>
                </a:solidFill>
                <a:latin typeface="Aptos"/>
              </a:rPr>
              <a:t>bjectives, methods, main results,</a:t>
            </a:r>
            <a:r>
              <a:rPr lang="en-US" sz="2700" b="0" i="0" dirty="0">
                <a:solidFill>
                  <a:srgbClr val="1E2B45"/>
                </a:solidFill>
                <a:latin typeface="Aptos"/>
              </a:rPr>
              <a:t> a</a:t>
            </a:r>
            <a:r>
              <a:rPr sz="2700" b="0" i="0" dirty="0">
                <a:solidFill>
                  <a:srgbClr val="1E2B45"/>
                </a:solidFill>
                <a:latin typeface="Aptos"/>
              </a:rPr>
              <a:t>nd contributions.
• Keep it concise (100–150 words).
• Highlight the importance to smart tourism.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DFF7750-06F0-BCB7-286D-C75090659C36}"/>
              </a:ext>
            </a:extLst>
          </p:cNvPr>
          <p:cNvSpPr txBox="1"/>
          <p:nvPr/>
        </p:nvSpPr>
        <p:spPr>
          <a:xfrm>
            <a:off x="1188262" y="22764511"/>
            <a:ext cx="8459899" cy="2482407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Introduce the research problem and</a:t>
            </a:r>
            <a:r>
              <a:rPr lang="en-US" dirty="0"/>
              <a:t> </a:t>
            </a:r>
            <a:r>
              <a:rPr dirty="0"/>
              <a:t>motivation.
• Explain the relevance to smart tourism.
• Keep text concise and visually supported</a:t>
            </a:r>
            <a:r>
              <a:rPr lang="en-US" dirty="0"/>
              <a:t> </a:t>
            </a:r>
            <a:r>
              <a:rPr dirty="0"/>
              <a:t>(e.g., a key figure or image).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61A42-5729-8A71-DCF0-C73391E71184}"/>
              </a:ext>
            </a:extLst>
          </p:cNvPr>
          <p:cNvSpPr txBox="1"/>
          <p:nvPr/>
        </p:nvSpPr>
        <p:spPr>
          <a:xfrm>
            <a:off x="11032919" y="14889651"/>
            <a:ext cx="8430607" cy="1711181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Describe your research design, data sources,
methods, or analytical framework.
• Use diagrams or flowcharts to illustrate</a:t>
            </a:r>
            <a:r>
              <a:rPr lang="en-US" dirty="0"/>
              <a:t> </a:t>
            </a:r>
            <a:r>
              <a:rPr dirty="0"/>
              <a:t>the process.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C2384D-506B-B88E-A0B9-7C17A73C9809}"/>
              </a:ext>
            </a:extLst>
          </p:cNvPr>
          <p:cNvSpPr txBox="1"/>
          <p:nvPr/>
        </p:nvSpPr>
        <p:spPr>
          <a:xfrm>
            <a:off x="1372639" y="30642322"/>
            <a:ext cx="8275521" cy="2126680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Briefly review the related work or context.
• Highlight key trends, theories or gaps</a:t>
            </a:r>
            <a:r>
              <a:rPr lang="en-US" dirty="0"/>
              <a:t> </a:t>
            </a:r>
            <a:r>
              <a:rPr dirty="0"/>
              <a:t>in smart tourism.
• Use a diagram or timeline if helpful.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9BF0AB-4A3C-64C3-4619-418359C8C330}"/>
              </a:ext>
            </a:extLst>
          </p:cNvPr>
          <p:cNvSpPr txBox="1"/>
          <p:nvPr/>
        </p:nvSpPr>
        <p:spPr>
          <a:xfrm>
            <a:off x="11032920" y="29579475"/>
            <a:ext cx="8430606" cy="2126680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Present key findings using clear figures,</a:t>
            </a:r>
            <a:r>
              <a:rPr lang="en-US" dirty="0"/>
              <a:t> </a:t>
            </a:r>
            <a:r>
              <a:rPr dirty="0"/>
              <a:t>tables or visualizations.
• Highlight the most important results.
• Use concise captions and take-home messages.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1D1D40-C287-BE67-ABED-827ADD6E38FC}"/>
              </a:ext>
            </a:extLst>
          </p:cNvPr>
          <p:cNvSpPr txBox="1"/>
          <p:nvPr/>
        </p:nvSpPr>
        <p:spPr>
          <a:xfrm>
            <a:off x="20693200" y="14924820"/>
            <a:ext cx="8449466" cy="2280568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Interpret your results and explain</a:t>
            </a:r>
            <a:r>
              <a:rPr lang="en-US" dirty="0"/>
              <a:t> </a:t>
            </a:r>
            <a:r>
              <a:rPr dirty="0"/>
              <a:t>the implications.
• Discuss the contributions to smart tourism
theory and/or practice.</a:t>
            </a:r>
            <a:endParaRPr lang="en-US" dirty="0"/>
          </a:p>
          <a:p>
            <a:r>
              <a:rPr dirty="0"/>
              <a:t>• Highlight strengths, limitations and</a:t>
            </a:r>
            <a:r>
              <a:rPr lang="en-US" dirty="0"/>
              <a:t> f</a:t>
            </a:r>
            <a:r>
              <a:rPr dirty="0"/>
              <a:t>uture work.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96A8B5-7049-F37D-9C9C-27966CC3C77E}"/>
              </a:ext>
            </a:extLst>
          </p:cNvPr>
          <p:cNvSpPr txBox="1"/>
          <p:nvPr/>
        </p:nvSpPr>
        <p:spPr>
          <a:xfrm>
            <a:off x="20693200" y="22774093"/>
            <a:ext cx="8184044" cy="1706564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Summarize the main findings (2–3 points).
• State the key contributions to smart tourism.
• Suggest future research directions.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53535B-32A7-6416-3BC1-5143B354EB12}"/>
              </a:ext>
            </a:extLst>
          </p:cNvPr>
          <p:cNvSpPr txBox="1"/>
          <p:nvPr/>
        </p:nvSpPr>
        <p:spPr>
          <a:xfrm>
            <a:off x="20693200" y="30540939"/>
            <a:ext cx="8184044" cy="1711181"/>
          </a:xfrm>
          <a:prstGeom prst="rect">
            <a:avLst/>
          </a:prstGeom>
          <a:noFill/>
        </p:spPr>
        <p:txBody>
          <a:bodyPr wrap="square" lIns="77696" tIns="77696" rIns="77696" bIns="77696" anchor="t">
            <a:spAutoFit/>
          </a:bodyPr>
          <a:lstStyle>
            <a:defPPr>
              <a:defRPr lang="en-US"/>
            </a:defPPr>
            <a:lvl1pPr>
              <a:spcAft>
                <a:spcPts val="1200"/>
              </a:spcAft>
              <a:defRPr sz="2700" b="0" i="0">
                <a:solidFill>
                  <a:srgbClr val="1E2B45"/>
                </a:solidFill>
                <a:latin typeface="Aptos"/>
              </a:defRPr>
            </a:lvl1pPr>
          </a:lstStyle>
          <a:p>
            <a:r>
              <a:rPr dirty="0"/>
              <a:t>• List key references (e.g., 5–10 most important).
• Use your preferred citation style (APA, etc.).
• Keep formatting clean and consistent.</a:t>
            </a:r>
          </a:p>
        </p:txBody>
      </p:sp>
    </p:spTree>
    <p:extLst>
      <p:ext uri="{BB962C8B-B14F-4D97-AF65-F5344CB8AC3E}">
        <p14:creationId xmlns:p14="http://schemas.microsoft.com/office/powerpoint/2010/main" val="2306423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3F4A0BC-D447-4ECA-A642-DB1E0CB2BB3B}">
  <we:reference id="wa200010215" version="2.0.0.1" store="ko-KR" storeType="OMEX"/>
  <we:alternateReferences>
    <we:reference id="WA200010215" version="2.0.0.1" store="" storeType="OMEX"/>
  </we:alternateReferences>
  <we:properties>
    <we:property name="bps.codex_control.document_id" value="&quot;a872b311-64fd-46d9-a994-f38ddc4b056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315</Words>
  <Application>Microsoft Office PowerPoint</Application>
  <PresentationFormat>사용자 지정</PresentationFormat>
  <Paragraphs>20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Aptos</vt:lpstr>
      <vt:lpstr>Aptos Display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JaeYoung An</cp:lastModifiedBy>
  <cp:revision>7</cp:revision>
  <dcterms:created xsi:type="dcterms:W3CDTF">2013-01-27T09:14:16Z</dcterms:created>
  <dcterms:modified xsi:type="dcterms:W3CDTF">2026-10-07T15:28:40Z</dcterms:modified>
  <cp:category/>
</cp:coreProperties>
</file>